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5" r:id="rId1"/>
    <p:sldMasterId id="2147483732" r:id="rId2"/>
  </p:sldMasterIdLst>
  <p:notesMasterIdLst>
    <p:notesMasterId r:id="rId82"/>
  </p:notesMasterIdLst>
  <p:handoutMasterIdLst>
    <p:handoutMasterId r:id="rId83"/>
  </p:handoutMasterIdLst>
  <p:sldIdLst>
    <p:sldId id="651" r:id="rId3"/>
    <p:sldId id="386" r:id="rId4"/>
    <p:sldId id="436" r:id="rId5"/>
    <p:sldId id="472" r:id="rId6"/>
    <p:sldId id="434" r:id="rId7"/>
    <p:sldId id="654" r:id="rId8"/>
    <p:sldId id="387" r:id="rId9"/>
    <p:sldId id="388" r:id="rId10"/>
    <p:sldId id="390" r:id="rId11"/>
    <p:sldId id="439" r:id="rId12"/>
    <p:sldId id="391" r:id="rId13"/>
    <p:sldId id="652" r:id="rId14"/>
    <p:sldId id="653" r:id="rId15"/>
    <p:sldId id="544" r:id="rId16"/>
    <p:sldId id="545" r:id="rId17"/>
    <p:sldId id="546" r:id="rId18"/>
    <p:sldId id="547" r:id="rId19"/>
    <p:sldId id="548" r:id="rId20"/>
    <p:sldId id="549" r:id="rId21"/>
    <p:sldId id="550" r:id="rId22"/>
    <p:sldId id="551" r:id="rId23"/>
    <p:sldId id="552" r:id="rId24"/>
    <p:sldId id="553" r:id="rId25"/>
    <p:sldId id="554" r:id="rId26"/>
    <p:sldId id="555" r:id="rId27"/>
    <p:sldId id="556" r:id="rId28"/>
    <p:sldId id="603" r:id="rId29"/>
    <p:sldId id="604" r:id="rId30"/>
    <p:sldId id="605" r:id="rId31"/>
    <p:sldId id="606" r:id="rId32"/>
    <p:sldId id="607" r:id="rId33"/>
    <p:sldId id="608" r:id="rId34"/>
    <p:sldId id="609" r:id="rId35"/>
    <p:sldId id="610" r:id="rId36"/>
    <p:sldId id="611" r:id="rId37"/>
    <p:sldId id="612" r:id="rId38"/>
    <p:sldId id="613" r:id="rId39"/>
    <p:sldId id="614" r:id="rId40"/>
    <p:sldId id="615" r:id="rId41"/>
    <p:sldId id="616" r:id="rId42"/>
    <p:sldId id="617" r:id="rId43"/>
    <p:sldId id="560" r:id="rId44"/>
    <p:sldId id="618" r:id="rId45"/>
    <p:sldId id="619" r:id="rId46"/>
    <p:sldId id="620" r:id="rId47"/>
    <p:sldId id="621" r:id="rId48"/>
    <p:sldId id="622" r:id="rId49"/>
    <p:sldId id="572" r:id="rId50"/>
    <p:sldId id="623" r:id="rId51"/>
    <p:sldId id="624" r:id="rId52"/>
    <p:sldId id="558" r:id="rId53"/>
    <p:sldId id="562" r:id="rId54"/>
    <p:sldId id="625" r:id="rId55"/>
    <p:sldId id="563" r:id="rId56"/>
    <p:sldId id="626" r:id="rId57"/>
    <p:sldId id="564" r:id="rId58"/>
    <p:sldId id="627" r:id="rId59"/>
    <p:sldId id="628" r:id="rId60"/>
    <p:sldId id="629" r:id="rId61"/>
    <p:sldId id="475" r:id="rId62"/>
    <p:sldId id="630" r:id="rId63"/>
    <p:sldId id="648" r:id="rId64"/>
    <p:sldId id="631" r:id="rId65"/>
    <p:sldId id="649" r:id="rId66"/>
    <p:sldId id="650" r:id="rId67"/>
    <p:sldId id="632" r:id="rId68"/>
    <p:sldId id="633" r:id="rId69"/>
    <p:sldId id="635" r:id="rId70"/>
    <p:sldId id="634" r:id="rId71"/>
    <p:sldId id="636" r:id="rId72"/>
    <p:sldId id="637" r:id="rId73"/>
    <p:sldId id="638" r:id="rId74"/>
    <p:sldId id="640" r:id="rId75"/>
    <p:sldId id="641" r:id="rId76"/>
    <p:sldId id="643" r:id="rId77"/>
    <p:sldId id="644" r:id="rId78"/>
    <p:sldId id="645" r:id="rId79"/>
    <p:sldId id="646" r:id="rId80"/>
    <p:sldId id="639" r:id="rId8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1" autoAdjust="0"/>
    <p:restoredTop sz="86781" autoAdjust="0"/>
  </p:normalViewPr>
  <p:slideViewPr>
    <p:cSldViewPr>
      <p:cViewPr varScale="1">
        <p:scale>
          <a:sx n="135" d="100"/>
          <a:sy n="135" d="100"/>
        </p:scale>
        <p:origin x="184" y="2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set of lectures we introduce text classification, beginning in n this first lecture with the basic idea of classification. Subsequent lectures cover training, inference and evaluation methods like precision and recall. Our instrument will be the very simple Naive Bayes classifier.</a:t>
            </a:r>
          </a:p>
        </p:txBody>
      </p:sp>
    </p:spTree>
    <p:extLst>
      <p:ext uri="{BB962C8B-B14F-4D97-AF65-F5344CB8AC3E}">
        <p14:creationId xmlns:p14="http://schemas.microsoft.com/office/powerpoint/2010/main" val="456429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12</a:t>
            </a:fld>
            <a:endParaRPr lang="en-US"/>
          </a:p>
        </p:txBody>
      </p:sp>
    </p:spTree>
    <p:extLst>
      <p:ext uri="{BB962C8B-B14F-4D97-AF65-F5344CB8AC3E}">
        <p14:creationId xmlns:p14="http://schemas.microsoft.com/office/powerpoint/2010/main" val="2325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D17D0-0D72-7ECF-F01D-913B4E983A39}"/>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A02B81C8-31C8-99B6-F992-8107D09D369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a:extLst>
              <a:ext uri="{FF2B5EF4-FFF2-40B4-BE49-F238E27FC236}">
                <a16:creationId xmlns:a16="http://schemas.microsoft.com/office/drawing/2014/main" id="{31B81087-A55D-17DC-F0F2-CB4AF134DA63}"/>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A3E04F78-388F-6EC8-6414-7F1F171D3707}"/>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defined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2890313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classification comes up in lots of very practical applications. One is spam detection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2975777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68</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classification is also a task that was addressed very early in the history of what became natural language processing and machine learning. Perhaps the most famous early example is the question of authorship identification.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680585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69</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early use of classification that's still active today is for automatically assigning topics or subject categories to articles.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341515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 we'll focus on in these lectures is the task of sentiment analysis: using the language in a text to classify the author's expressed attitude toward something. This is often modeled as a binary task of positive vs negative, or it can be on a scale, and comes up very often with product reviews, like these examples extracted from  online movie reviews.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a:t>
            </a:fld>
            <a:endParaRPr lang="en-US"/>
          </a:p>
        </p:txBody>
      </p:sp>
    </p:spTree>
    <p:extLst>
      <p:ext uri="{BB962C8B-B14F-4D97-AF65-F5344CB8AC3E}">
        <p14:creationId xmlns:p14="http://schemas.microsoft.com/office/powerpoint/2010/main" val="313681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lots of very disparate tasks can be modeled as assigning a class label to a text</a:t>
            </a:r>
          </a:p>
        </p:txBody>
      </p:sp>
      <p:sp>
        <p:nvSpPr>
          <p:cNvPr id="4" name="Slide Number Placeholder 3"/>
          <p:cNvSpPr>
            <a:spLocks noGrp="1"/>
          </p:cNvSpPr>
          <p:nvPr>
            <p:ph type="sldNum" sz="quarter" idx="5"/>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1171366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dirty="0"/>
              <a:t>The simplest baseline classifier is to use hand-coded rules...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most common, and the model we are going to describe in these lectures, is classification by supervised machine learning</a:t>
            </a:r>
          </a:p>
        </p:txBody>
      </p:sp>
      <p:sp>
        <p:nvSpPr>
          <p:cNvPr id="4" name="Slide Number Placeholder 3"/>
          <p:cNvSpPr>
            <a:spLocks noGrp="1"/>
          </p:cNvSpPr>
          <p:nvPr>
            <p:ph type="sldNum" sz="quarter" idx="5"/>
          </p:nvPr>
        </p:nvSpPr>
        <p:spPr/>
        <p:txBody>
          <a:bodyPr/>
          <a:lstStyle/>
          <a:p>
            <a:fld id="{3EB9031F-EB71-7642-8F3C-6FDC1408CB92}" type="slidenum">
              <a:rPr lang="en-US" smtClean="0"/>
              <a:pPr/>
              <a:t>10</a:t>
            </a:fld>
            <a:endParaRPr lang="en-US"/>
          </a:p>
        </p:txBody>
      </p:sp>
    </p:spTree>
    <p:extLst>
      <p:ext uri="{BB962C8B-B14F-4D97-AF65-F5344CB8AC3E}">
        <p14:creationId xmlns:p14="http://schemas.microsoft.com/office/powerpoint/2010/main" val="63378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1/3/25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1/3/25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1/3/25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1/3/25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0.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5.bin"/><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oleObject" Target="../embeddings/oleObject17.bin"/><Relationship Id="rId1" Type="http://schemas.openxmlformats.org/officeDocument/2006/relationships/slideLayout" Target="../slideLayouts/slideLayout11.xml"/><Relationship Id="rId6" Type="http://schemas.openxmlformats.org/officeDocument/2006/relationships/oleObject" Target="../embeddings/oleObject19.bin"/><Relationship Id="rId5" Type="http://schemas.openxmlformats.org/officeDocument/2006/relationships/image" Target="../media/image24.emf"/><Relationship Id="rId4"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21.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2.bin"/><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2.xml"/><Relationship Id="rId4" Type="http://schemas.openxmlformats.org/officeDocument/2006/relationships/hyperlink" Target="http://www.wjh.harvard.edu/~inquirer/inquirerbasic.x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The Task of Text Classification</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49435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1908"/>
            <a:ext cx="7543800" cy="680397"/>
          </a:xfrm>
        </p:spPr>
        <p:txBody>
          <a:bodyPr>
            <a:normAutofit fontScale="90000"/>
          </a:bodyPr>
          <a:lstStyle/>
          <a:p>
            <a:r>
              <a:rPr lang="en-US" sz="3600" dirty="0"/>
              <a:t>Most common classification </a:t>
            </a:r>
            <a:r>
              <a:rPr lang="en-US" dirty="0"/>
              <a:t>m</a:t>
            </a:r>
            <a:r>
              <a:rPr lang="en-US" sz="3600" dirty="0"/>
              <a:t>ethod:</a:t>
            </a:r>
            <a:br>
              <a:rPr lang="en-US" sz="3600" dirty="0"/>
            </a:br>
            <a:r>
              <a:rPr lang="en-US" sz="3600" dirty="0"/>
              <a:t>Supervised Machine Learning</a:t>
            </a:r>
          </a:p>
        </p:txBody>
      </p:sp>
      <p:sp>
        <p:nvSpPr>
          <p:cNvPr id="3" name="Content Placeholder 2"/>
          <p:cNvSpPr>
            <a:spLocks noGrp="1"/>
          </p:cNvSpPr>
          <p:nvPr>
            <p:ph idx="1"/>
          </p:nvPr>
        </p:nvSpPr>
        <p:spPr>
          <a:xfrm>
            <a:off x="822960" y="1200150"/>
            <a:ext cx="8092440" cy="3429000"/>
          </a:xfrm>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dirty="0">
                <a:latin typeface="Calibri" charset="0"/>
              </a:rPr>
              <a:t>a</a:t>
            </a:r>
            <a:r>
              <a:rPr lang="en-US" sz="2400" dirty="0">
                <a:latin typeface="Calibri" charset="0"/>
              </a:rPr>
              <a:t>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309159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685800" y="285750"/>
            <a:ext cx="7543800" cy="680397"/>
          </a:xfrm>
        </p:spPr>
        <p:txBody>
          <a:bodyPr>
            <a:normAutofit fontScale="90000"/>
          </a:bodyPr>
          <a:lstStyle/>
          <a:p>
            <a:r>
              <a:rPr lang="en-US" sz="3600" dirty="0"/>
              <a:t>Supervised Machine Learning for Classification</a:t>
            </a:r>
          </a:p>
        </p:txBody>
      </p:sp>
      <p:sp>
        <p:nvSpPr>
          <p:cNvPr id="29699" name="Rectangle 5"/>
          <p:cNvSpPr>
            <a:spLocks noGrp="1" noChangeArrowheads="1"/>
          </p:cNvSpPr>
          <p:nvPr>
            <p:ph idx="1"/>
          </p:nvPr>
        </p:nvSpPr>
        <p:spPr>
          <a:xfrm>
            <a:off x="822960" y="1200150"/>
            <a:ext cx="8016240" cy="3886200"/>
          </a:xfrm>
        </p:spPr>
        <p:txBody>
          <a:bodyPr>
            <a:normAutofit fontScale="92500" lnSpcReduction="10000"/>
          </a:bodyPr>
          <a:lstStyle/>
          <a:p>
            <a:r>
              <a:rPr lang="en-US" sz="3200" dirty="0">
                <a:latin typeface="Calibri" charset="0"/>
              </a:rPr>
              <a:t>Many kinds of classifiers!</a:t>
            </a:r>
          </a:p>
          <a:p>
            <a:pPr lvl="1">
              <a:buFont typeface="Arial" panose="020B0604020202020204" pitchFamily="34" charset="0"/>
              <a:buChar char="•"/>
            </a:pPr>
            <a:r>
              <a:rPr lang="en-US" sz="2800" dirty="0">
                <a:latin typeface="Calibri" charset="0"/>
              </a:rPr>
              <a:t>Na</a:t>
            </a:r>
            <a:r>
              <a:rPr lang="fr-FR" sz="2800" dirty="0">
                <a:latin typeface="Calibri" charset="0"/>
              </a:rPr>
              <a:t>i</a:t>
            </a:r>
            <a:r>
              <a:rPr lang="en-US" sz="2800" dirty="0" err="1">
                <a:latin typeface="Calibri" charset="0"/>
              </a:rPr>
              <a:t>ve</a:t>
            </a:r>
            <a:r>
              <a:rPr lang="en-US" sz="2800" dirty="0">
                <a:latin typeface="Calibri" charset="0"/>
              </a:rPr>
              <a:t> Bayes (this lecture)</a:t>
            </a:r>
          </a:p>
          <a:p>
            <a:pPr lvl="1">
              <a:buFont typeface="Arial" panose="020B0604020202020204" pitchFamily="34" charset="0"/>
              <a:buChar char="•"/>
            </a:pPr>
            <a:r>
              <a:rPr lang="en-US" sz="2800" dirty="0">
                <a:latin typeface="Calibri" charset="0"/>
              </a:rPr>
              <a:t>Logistic regression  </a:t>
            </a:r>
          </a:p>
          <a:p>
            <a:pPr lvl="1">
              <a:buFont typeface="Arial" panose="020B0604020202020204" pitchFamily="34" charset="0"/>
              <a:buChar char="•"/>
            </a:pPr>
            <a:r>
              <a:rPr lang="en-US" sz="2800" dirty="0">
                <a:latin typeface="Calibri" charset="0"/>
              </a:rPr>
              <a:t>Neural networks </a:t>
            </a:r>
          </a:p>
          <a:p>
            <a:pPr lvl="1">
              <a:buFont typeface="Arial" panose="020B0604020202020204" pitchFamily="34" charset="0"/>
              <a:buChar char="•"/>
            </a:pPr>
            <a:r>
              <a:rPr lang="en-US" sz="2800" i="1" dirty="0">
                <a:latin typeface="Calibri" charset="0"/>
              </a:rPr>
              <a:t>k</a:t>
            </a:r>
            <a:r>
              <a:rPr lang="en-US" sz="2800" dirty="0">
                <a:latin typeface="Calibri" charset="0"/>
              </a:rPr>
              <a:t>-nearest neighbors</a:t>
            </a:r>
          </a:p>
          <a:p>
            <a:pPr lvl="1">
              <a:buFont typeface="Arial" panose="020B0604020202020204" pitchFamily="34" charset="0"/>
              <a:buChar char="•"/>
            </a:pPr>
            <a:r>
              <a:rPr lang="en-US" sz="2800" dirty="0">
                <a:latin typeface="Calibri" charset="0"/>
              </a:rPr>
              <a:t>…</a:t>
            </a:r>
          </a:p>
          <a:p>
            <a:pPr lvl="1">
              <a:buFont typeface="Arial" panose="020B0604020202020204" pitchFamily="34" charset="0"/>
              <a:buChar char="•"/>
            </a:pPr>
            <a:endParaRPr lang="en-US" sz="1700" dirty="0">
              <a:latin typeface="Calibri" charset="0"/>
            </a:endParaRPr>
          </a:p>
          <a:p>
            <a:pPr marL="7938" lvl="1" indent="0">
              <a:buNone/>
            </a:pPr>
            <a:r>
              <a:rPr lang="en-US" sz="3200" dirty="0">
                <a:latin typeface="Calibri" charset="0"/>
              </a:rPr>
              <a:t>Pretrained large language models! In two ways:</a:t>
            </a:r>
          </a:p>
          <a:p>
            <a:pPr lvl="2">
              <a:buFont typeface="Arial" panose="020B0604020202020204" pitchFamily="34" charset="0"/>
              <a:buChar char="•"/>
            </a:pPr>
            <a:r>
              <a:rPr lang="en-US" sz="2800" dirty="0">
                <a:latin typeface="Calibri" charset="0"/>
              </a:rPr>
              <a:t>Fine-tuned as classifiers</a:t>
            </a:r>
          </a:p>
          <a:p>
            <a:pPr lvl="2">
              <a:buFont typeface="Arial" panose="020B0604020202020204" pitchFamily="34" charset="0"/>
              <a:buChar char="•"/>
            </a:pPr>
            <a:r>
              <a:rPr lang="en-US" sz="2800" dirty="0">
                <a:latin typeface="Calibri" charset="0"/>
              </a:rPr>
              <a:t>Prompted to give a classification</a:t>
            </a:r>
          </a:p>
        </p:txBody>
      </p:sp>
    </p:spTree>
    <p:extLst>
      <p:ext uri="{BB962C8B-B14F-4D97-AF65-F5344CB8AC3E}">
        <p14:creationId xmlns:p14="http://schemas.microsoft.com/office/powerpoint/2010/main" val="33512738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127C-B564-0F35-BB48-8598F0860B58}"/>
              </a:ext>
            </a:extLst>
          </p:cNvPr>
          <p:cNvSpPr>
            <a:spLocks noGrp="1"/>
          </p:cNvSpPr>
          <p:nvPr>
            <p:ph type="title"/>
          </p:nvPr>
        </p:nvSpPr>
        <p:spPr/>
        <p:txBody>
          <a:bodyPr/>
          <a:lstStyle/>
          <a:p>
            <a:r>
              <a:rPr lang="en-US" dirty="0"/>
              <a:t>Why Naive Bayes?</a:t>
            </a:r>
          </a:p>
        </p:txBody>
      </p:sp>
      <p:sp>
        <p:nvSpPr>
          <p:cNvPr id="3" name="Content Placeholder 2">
            <a:extLst>
              <a:ext uri="{FF2B5EF4-FFF2-40B4-BE49-F238E27FC236}">
                <a16:creationId xmlns:a16="http://schemas.microsoft.com/office/drawing/2014/main" id="{27D62C32-38D3-EF09-C494-536428A91933}"/>
              </a:ext>
            </a:extLst>
          </p:cNvPr>
          <p:cNvSpPr>
            <a:spLocks noGrp="1"/>
          </p:cNvSpPr>
          <p:nvPr>
            <p:ph idx="1"/>
          </p:nvPr>
        </p:nvSpPr>
        <p:spPr>
          <a:xfrm>
            <a:off x="822960" y="1200150"/>
            <a:ext cx="7863840" cy="3657600"/>
          </a:xfrm>
        </p:spPr>
        <p:txBody>
          <a:bodyPr>
            <a:normAutofit/>
          </a:bodyPr>
          <a:lstStyle/>
          <a:p>
            <a:pPr marL="514350" indent="-514350">
              <a:buFont typeface="+mj-lt"/>
              <a:buAutoNum type="arabicPeriod"/>
            </a:pPr>
            <a:r>
              <a:rPr lang="en-US" b="1" dirty="0"/>
              <a:t>Bayesian </a:t>
            </a:r>
            <a:r>
              <a:rPr lang="en-US" dirty="0"/>
              <a:t>models</a:t>
            </a:r>
            <a:r>
              <a:rPr lang="en-US" b="1" dirty="0"/>
              <a:t> </a:t>
            </a:r>
            <a:r>
              <a:rPr lang="en-US" dirty="0"/>
              <a:t>are important in AI</a:t>
            </a:r>
          </a:p>
          <a:p>
            <a:pPr marL="806450" indent="-290513">
              <a:buFont typeface="Arial" panose="020B0604020202020204" pitchFamily="34" charset="0"/>
              <a:buChar char="•"/>
            </a:pPr>
            <a:r>
              <a:rPr lang="en-US" sz="2400" dirty="0"/>
              <a:t>Naive Bayes is a simple introduction to them</a:t>
            </a:r>
          </a:p>
          <a:p>
            <a:pPr marL="514350" indent="-514350">
              <a:buFont typeface="+mj-lt"/>
              <a:buAutoNum type="arabicPeriod" startAt="2"/>
            </a:pPr>
            <a:r>
              <a:rPr lang="en-US" dirty="0"/>
              <a:t>Naive Bayes is relatively easy to </a:t>
            </a:r>
            <a:r>
              <a:rPr lang="en-US" b="1" dirty="0"/>
              <a:t>interpret</a:t>
            </a:r>
            <a:endParaRPr lang="en-US" dirty="0"/>
          </a:p>
          <a:p>
            <a:pPr marL="911225" lvl="1" indent="-395288">
              <a:buFont typeface="Arial" panose="020B0604020202020204" pitchFamily="34" charset="0"/>
              <a:buChar char="•"/>
            </a:pPr>
            <a:r>
              <a:rPr lang="en-US" dirty="0"/>
              <a:t>It's possible to do the computation by hand (as with the n-gram model)</a:t>
            </a:r>
          </a:p>
          <a:p>
            <a:pPr marL="860425" lvl="1" indent="-344488">
              <a:buFont typeface="Arial" panose="020B0604020202020204" pitchFamily="34" charset="0"/>
              <a:buChar char="•"/>
            </a:pPr>
            <a:r>
              <a:rPr lang="en-US" dirty="0"/>
              <a:t>That makes the factors that play a role in the classification more transparent</a:t>
            </a:r>
          </a:p>
          <a:p>
            <a:pPr marL="860425" lvl="1" indent="-344488">
              <a:buFont typeface="Arial" panose="020B0604020202020204" pitchFamily="34" charset="0"/>
              <a:buChar char="•"/>
            </a:pPr>
            <a:r>
              <a:rPr lang="en-US" dirty="0"/>
              <a:t>Developing these kinds of intuitions is much harder for huge neural models </a:t>
            </a:r>
          </a:p>
        </p:txBody>
      </p:sp>
    </p:spTree>
    <p:extLst>
      <p:ext uri="{BB962C8B-B14F-4D97-AF65-F5344CB8AC3E}">
        <p14:creationId xmlns:p14="http://schemas.microsoft.com/office/powerpoint/2010/main" val="175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49724-F98C-B574-829D-1058F52BB072}"/>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45DCF48E-1549-FBCE-695C-74A9995A310E}"/>
              </a:ext>
            </a:extLst>
          </p:cNvPr>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a:extLst>
              <a:ext uri="{FF2B5EF4-FFF2-40B4-BE49-F238E27FC236}">
                <a16:creationId xmlns:a16="http://schemas.microsoft.com/office/drawing/2014/main" id="{6FCF1FC1-114D-51B1-A2ED-C7F12448DEDA}"/>
              </a:ext>
            </a:extLst>
          </p:cNvPr>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The Task of Text Classification</a:t>
            </a:r>
          </a:p>
        </p:txBody>
      </p:sp>
      <p:sp>
        <p:nvSpPr>
          <p:cNvPr id="2" name="Text Placeholder 1">
            <a:extLst>
              <a:ext uri="{FF2B5EF4-FFF2-40B4-BE49-F238E27FC236}">
                <a16:creationId xmlns:a16="http://schemas.microsoft.com/office/drawing/2014/main" id="{C4DC25E9-AF0E-9A0A-8BE6-5505C1E3383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3458111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3" name="Content Placeholder 2">
            <a:extLst>
              <a:ext uri="{FF2B5EF4-FFF2-40B4-BE49-F238E27FC236}">
                <a16:creationId xmlns:a16="http://schemas.microsoft.com/office/drawing/2014/main" id="{26A1EE29-82A9-657B-ED87-295EA2AC5AF4}"/>
              </a:ext>
            </a:extLst>
          </p:cNvPr>
          <p:cNvSpPr>
            <a:spLocks noGrp="1"/>
          </p:cNvSpPr>
          <p:nvPr>
            <p:ph idx="1"/>
          </p:nvPr>
        </p:nvSpPr>
        <p:spPr>
          <a:xfrm>
            <a:off x="969263" y="1040130"/>
            <a:ext cx="7376161" cy="4114800"/>
          </a:xfrm>
        </p:spPr>
        <p:txBody>
          <a:bodyPr>
            <a:normAutofit fontScale="77500" lnSpcReduction="20000"/>
          </a:bodyPr>
          <a:lstStyle/>
          <a:p>
            <a:pPr algn="l" rtl="0">
              <a:lnSpc>
                <a:spcPts val="1800"/>
              </a:lnSpc>
            </a:pPr>
            <a:r>
              <a:rPr lang="en-US" b="1" i="0" dirty="0">
                <a:solidFill>
                  <a:srgbClr val="000000"/>
                </a:solidFill>
                <a:effectLst/>
                <a:latin typeface="Lora" pitchFamily="2" charset="77"/>
              </a:rPr>
              <a:t>Dear Sir,</a:t>
            </a:r>
          </a:p>
          <a:p>
            <a:pPr algn="l" rtl="0">
              <a:lnSpc>
                <a:spcPts val="1800"/>
              </a:lnSpc>
            </a:pPr>
            <a:r>
              <a:rPr lang="en-US" b="1" i="0" dirty="0">
                <a:solidFill>
                  <a:srgbClr val="000000"/>
                </a:solidFill>
                <a:effectLst/>
                <a:latin typeface="Lora" pitchFamily="2" charset="77"/>
              </a:rPr>
              <a:t>Please find attached the forms you requested.</a:t>
            </a:r>
          </a:p>
          <a:p>
            <a:pPr algn="l" rtl="0">
              <a:lnSpc>
                <a:spcPts val="1800"/>
              </a:lnSpc>
            </a:pPr>
            <a:r>
              <a:rPr lang="en-US" b="1" i="0" dirty="0">
                <a:solidFill>
                  <a:srgbClr val="000000"/>
                </a:solidFill>
                <a:effectLst/>
                <a:latin typeface="Lora" pitchFamily="2" charset="77"/>
              </a:rPr>
              <a:t>Special Note:</a:t>
            </a:r>
            <a:r>
              <a:rPr lang="en-US" b="0" i="0" dirty="0">
                <a:solidFill>
                  <a:srgbClr val="000000"/>
                </a:solidFill>
                <a:effectLst/>
                <a:latin typeface="Lora" pitchFamily="2" charset="77"/>
              </a:rPr>
              <a:t> Student needs to provide the hand signed forms on the very first day of registration- (Forms attached)</a:t>
            </a:r>
            <a:br>
              <a:rPr lang="en-US" b="0" i="0" dirty="0">
                <a:solidFill>
                  <a:srgbClr val="000000"/>
                </a:solidFill>
                <a:effectLst/>
                <a:latin typeface="Lora" pitchFamily="2" charset="77"/>
              </a:rPr>
            </a:br>
            <a:br>
              <a:rPr lang="en-US" b="0" i="0" dirty="0">
                <a:solidFill>
                  <a:srgbClr val="000000"/>
                </a:solidFill>
                <a:effectLst/>
                <a:latin typeface="Lora" pitchFamily="2" charset="77"/>
              </a:rPr>
            </a:br>
            <a:r>
              <a:rPr lang="en-US" b="1" i="0" u="sng" dirty="0">
                <a:solidFill>
                  <a:srgbClr val="000000"/>
                </a:solidFill>
                <a:effectLst/>
                <a:latin typeface="Lora" pitchFamily="2" charset="77"/>
              </a:rPr>
              <a:t>IMPORTANT NOTE: </a:t>
            </a:r>
            <a:endParaRPr lang="en-US" b="0" i="0" dirty="0">
              <a:solidFill>
                <a:srgbClr val="000000"/>
              </a:solidFill>
              <a:effectLst/>
              <a:latin typeface="Helvetica Neue" panose="02000503000000020004" pitchFamily="2" charset="0"/>
            </a:endParaRPr>
          </a:p>
          <a:p>
            <a:pPr algn="l" rtl="0">
              <a:lnSpc>
                <a:spcPts val="1800"/>
              </a:lnSpc>
            </a:pPr>
            <a:r>
              <a:rPr lang="en-US" b="0" i="0" dirty="0">
                <a:solidFill>
                  <a:srgbClr val="000000"/>
                </a:solidFill>
                <a:effectLst/>
                <a:latin typeface="Lora" pitchFamily="2" charset="77"/>
              </a:rPr>
              <a:t>We will be needing additional bank statements and proof for justification if students have completed education outside their home state.(Legitimate documents- electricity bill, Rental Agreement, Bank Statement, College/University ID )</a:t>
            </a:r>
          </a:p>
          <a:p>
            <a:pPr algn="l" rtl="0">
              <a:lnSpc>
                <a:spcPts val="1800"/>
              </a:lnSpc>
            </a:pPr>
            <a:r>
              <a:rPr lang="en-US" b="1" dirty="0">
                <a:solidFill>
                  <a:srgbClr val="000000"/>
                </a:solidFill>
                <a:effectLst/>
                <a:latin typeface="Lora" pitchFamily="2" charset="77"/>
              </a:rPr>
              <a:t>Please feel free to reach us in case any queries arise. </a:t>
            </a:r>
            <a:endParaRPr lang="en-US" b="0" i="0" dirty="0">
              <a:solidFill>
                <a:srgbClr val="000000"/>
              </a:solidFill>
              <a:effectLst/>
              <a:latin typeface="Lora" pitchFamily="2" charset="77"/>
            </a:endParaRPr>
          </a:p>
          <a:p>
            <a:pPr algn="l" rtl="0">
              <a:lnSpc>
                <a:spcPts val="1800"/>
              </a:lnSpc>
            </a:pPr>
            <a:r>
              <a:rPr lang="en-US" dirty="0">
                <a:solidFill>
                  <a:srgbClr val="000000"/>
                </a:solidFill>
                <a:latin typeface="Lora" pitchFamily="2" charset="77"/>
              </a:rPr>
              <a:t>Study Abroad Partners</a:t>
            </a: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charset="0"/>
                <a:sym typeface="Symbol" charset="2"/>
              </a:rPr>
              <a:t>Bag of Words assumption</a:t>
            </a:r>
            <a:r>
              <a:rPr lang="en-US" sz="2800">
                <a:latin typeface="Calibri" charset="0"/>
                <a:sym typeface="Symbol" charset="2"/>
              </a:rPr>
              <a:t>: Assume position doesn’t matter</a:t>
            </a:r>
          </a:p>
          <a:p>
            <a:r>
              <a:rPr lang="en-US" sz="2800" b="1">
                <a:latin typeface="Calibri" charset="0"/>
                <a:sym typeface="Symbol" charset="2"/>
              </a:rPr>
              <a:t>Conditional Independence</a:t>
            </a:r>
            <a:r>
              <a:rPr lang="en-US" sz="2800">
                <a:latin typeface="Calibri" charset="0"/>
                <a:sym typeface="Symbol" charset="2"/>
              </a:rPr>
              <a:t>: Assume the feature probabilities </a:t>
            </a:r>
            <a:r>
              <a:rPr lang="en-US" sz="2800" i="1">
                <a:latin typeface="Calibri" charset="0"/>
                <a:sym typeface="Symbol" charset="2"/>
              </a:rPr>
              <a:t>P</a:t>
            </a:r>
            <a:r>
              <a:rPr lang="en-US" sz="2800">
                <a:latin typeface="Calibri" charset="0"/>
                <a:sym typeface="Symbol" charset="2"/>
              </a:rPr>
              <a:t>(</a:t>
            </a:r>
            <a:r>
              <a:rPr lang="en-US" sz="2800" i="1" err="1">
                <a:latin typeface="Calibri" charset="0"/>
                <a:sym typeface="Symbol" charset="2"/>
              </a:rPr>
              <a:t>x</a:t>
            </a:r>
            <a:r>
              <a:rPr lang="en-US" sz="2800" i="1" baseline="-25000" err="1">
                <a:latin typeface="Calibri" charset="0"/>
                <a:sym typeface="Symbol" charset="2"/>
              </a:rPr>
              <a:t>i</a:t>
            </a:r>
            <a:r>
              <a:rPr lang="en-US" sz="2800" err="1">
                <a:latin typeface="Calibri" charset="0"/>
                <a:sym typeface="Symbol" charset="2"/>
              </a:rPr>
              <a:t>|</a:t>
            </a:r>
            <a:r>
              <a:rPr lang="en-US" sz="2800" i="1" err="1">
                <a:latin typeface="Calibri" charset="0"/>
                <a:sym typeface="Symbol" charset="2"/>
              </a:rPr>
              <a:t>c</a:t>
            </a:r>
            <a:r>
              <a:rPr lang="en-US" sz="2800" i="1" baseline="-25000" err="1">
                <a:latin typeface="Calibri" charset="0"/>
                <a:sym typeface="Symbol" charset="2"/>
              </a:rPr>
              <a:t>j</a:t>
            </a:r>
            <a:r>
              <a:rPr lang="en-US" sz="2800">
                <a:latin typeface="Calibri" charset="0"/>
                <a:sym typeface="Symbol" charset="2"/>
              </a:rPr>
              <a:t>) are independent given the class </a:t>
            </a:r>
            <a:r>
              <a:rPr lang="en-US" sz="2800" i="1">
                <a:latin typeface="Calibri" charset="0"/>
                <a:sym typeface="Symbol" charset="2"/>
              </a:rPr>
              <a:t>c.</a:t>
            </a:r>
            <a:endParaRPr lang="en-US" sz="2800" i="1">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r>
              <a:rPr lang="en-US" dirty="0"/>
              <a:t>Who wrote which </a:t>
            </a:r>
            <a:r>
              <a:rPr lang="en-US" i="1" dirty="0"/>
              <a:t>Federalist Papers</a:t>
            </a:r>
            <a:r>
              <a:rPr lang="en-US" dirty="0"/>
              <a:t>?</a:t>
            </a:r>
          </a:p>
        </p:txBody>
      </p:sp>
      <p:sp>
        <p:nvSpPr>
          <p:cNvPr id="1359875" name="Rectangle 3"/>
          <p:cNvSpPr>
            <a:spLocks noGrp="1" noChangeArrowheads="1"/>
          </p:cNvSpPr>
          <p:nvPr>
            <p:ph idx="1"/>
          </p:nvPr>
        </p:nvSpPr>
        <p:spPr>
          <a:xfrm>
            <a:off x="822960" y="1200150"/>
            <a:ext cx="8062414" cy="3943350"/>
          </a:xfrm>
        </p:spPr>
        <p:txBody>
          <a:bodyPr>
            <a:normAutofit lnSpcReduction="10000"/>
          </a:bodyPr>
          <a:lstStyle/>
          <a:p>
            <a:pPr>
              <a:lnSpc>
                <a:spcPct val="110000"/>
              </a:lnSpc>
              <a:spcAft>
                <a:spcPts val="0"/>
              </a:spcAft>
            </a:pPr>
            <a:r>
              <a:rPr lang="en-US" sz="2400" dirty="0"/>
              <a:t>1787-8: essays anonymously written by:</a:t>
            </a:r>
          </a:p>
          <a:p>
            <a:pPr>
              <a:lnSpc>
                <a:spcPct val="110000"/>
              </a:lnSpc>
              <a:spcAft>
                <a:spcPts val="0"/>
              </a:spcAft>
            </a:pPr>
            <a:r>
              <a:rPr lang="en-US" sz="2400" dirty="0"/>
              <a:t>     </a:t>
            </a:r>
            <a:r>
              <a:rPr lang="en-US" sz="2400" dirty="0">
                <a:solidFill>
                  <a:srgbClr val="0200FF"/>
                </a:solidFill>
              </a:rPr>
              <a:t>Alexander Hamilton, James Madison, and John Jay </a:t>
            </a:r>
          </a:p>
          <a:p>
            <a:pPr>
              <a:lnSpc>
                <a:spcPct val="110000"/>
              </a:lnSpc>
              <a:spcAft>
                <a:spcPts val="0"/>
              </a:spcAft>
            </a:pPr>
            <a:r>
              <a:rPr lang="en-US" sz="2400" dirty="0"/>
              <a:t>to convince New York to ratify U.S Constitution  </a:t>
            </a:r>
          </a:p>
          <a:p>
            <a:pPr>
              <a:lnSpc>
                <a:spcPct val="110000"/>
              </a:lnSpc>
              <a:spcAft>
                <a:spcPts val="0"/>
              </a:spcAft>
            </a:pPr>
            <a:r>
              <a:rPr lang="en-US" sz="2400" dirty="0"/>
              <a:t>Authorship of 12 of the letters unclear between:</a:t>
            </a:r>
          </a:p>
          <a:p>
            <a:pPr>
              <a:lnSpc>
                <a:spcPct val="110000"/>
              </a:lnSpc>
              <a:spcAft>
                <a:spcPts val="0"/>
              </a:spcAft>
            </a:pPr>
            <a:endParaRPr lang="en-US" sz="2400" dirty="0"/>
          </a:p>
          <a:p>
            <a:pPr>
              <a:lnSpc>
                <a:spcPct val="110000"/>
              </a:lnSpc>
              <a:spcAft>
                <a:spcPts val="0"/>
              </a:spcAft>
            </a:pPr>
            <a:endParaRPr lang="en-US" sz="2400" dirty="0"/>
          </a:p>
          <a:p>
            <a:pPr>
              <a:lnSpc>
                <a:spcPct val="110000"/>
              </a:lnSpc>
              <a:spcAft>
                <a:spcPts val="0"/>
              </a:spcAft>
            </a:pPr>
            <a:endParaRPr lang="en-US" sz="2400" dirty="0"/>
          </a:p>
          <a:p>
            <a:pPr>
              <a:lnSpc>
                <a:spcPct val="110000"/>
              </a:lnSpc>
              <a:spcAft>
                <a:spcPts val="0"/>
              </a:spcAft>
            </a:pPr>
            <a:r>
              <a:rPr lang="en-US" sz="2400" dirty="0"/>
              <a:t>1963: solved by </a:t>
            </a:r>
            <a:r>
              <a:rPr lang="en-US" sz="2400" dirty="0" err="1"/>
              <a:t>Mosteller</a:t>
            </a:r>
            <a:r>
              <a:rPr lang="en-US" sz="2400"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543800" y="895350"/>
            <a:ext cx="1341574" cy="2175525"/>
          </a:xfrm>
          <a:prstGeom prst="rect">
            <a:avLst/>
          </a:prstGeom>
        </p:spPr>
      </p:pic>
      <p:pic>
        <p:nvPicPr>
          <p:cNvPr id="2" name="Picture 1" descr="220px-James_Madis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3141526"/>
            <a:ext cx="907007" cy="1104900"/>
          </a:xfrm>
          <a:prstGeom prst="rect">
            <a:avLst/>
          </a:prstGeom>
        </p:spPr>
      </p:pic>
      <p:pic>
        <p:nvPicPr>
          <p:cNvPr id="3" name="Picture 2" descr="220px-Alexander_Hamilton_portrait_by_John_Trumbull_180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626" y="3141526"/>
            <a:ext cx="947391" cy="1123950"/>
          </a:xfrm>
          <a:prstGeom prst="rect">
            <a:avLst/>
          </a:prstGeom>
        </p:spPr>
      </p:pic>
      <p:sp>
        <p:nvSpPr>
          <p:cNvPr id="4" name="TextBox 3"/>
          <p:cNvSpPr txBox="1"/>
          <p:nvPr/>
        </p:nvSpPr>
        <p:spPr>
          <a:xfrm>
            <a:off x="4488407" y="425981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2258308" y="4259818"/>
            <a:ext cx="2051726" cy="369332"/>
          </a:xfrm>
          <a:prstGeom prst="rect">
            <a:avLst/>
          </a:prstGeom>
          <a:noFill/>
        </p:spPr>
        <p:txBody>
          <a:bodyPr wrap="none" rtlCol="0">
            <a:spAutoFit/>
          </a:bodyPr>
          <a:lstStyle/>
          <a:p>
            <a:r>
              <a:rPr lang="en-US" sz="1800" dirty="0">
                <a:latin typeface="+mn-lt"/>
              </a:rPr>
              <a:t>Alexander Hamilton</a:t>
            </a:r>
          </a:p>
        </p:txBody>
      </p:sp>
      <p:sp>
        <p:nvSpPr>
          <p:cNvPr id="5" name="TextBox 4">
            <a:extLst>
              <a:ext uri="{FF2B5EF4-FFF2-40B4-BE49-F238E27FC236}">
                <a16:creationId xmlns:a16="http://schemas.microsoft.com/office/drawing/2014/main" id="{FCD523FA-B0E0-84E5-05AC-4DD1B51430B0}"/>
              </a:ext>
            </a:extLst>
          </p:cNvPr>
          <p:cNvSpPr txBox="1"/>
          <p:nvPr/>
        </p:nvSpPr>
        <p:spPr>
          <a:xfrm>
            <a:off x="7866086" y="4930076"/>
            <a:ext cx="1277914"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240357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98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98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a:extLst>
              <a:ext uri="{FF2B5EF4-FFF2-40B4-BE49-F238E27FC236}">
                <a16:creationId xmlns:a16="http://schemas.microsoft.com/office/drawing/2014/main" id="{188CFD5A-83BF-E98E-37E8-48A76A78E5EF}"/>
              </a:ext>
            </a:extLst>
          </p:cNvPr>
          <p:cNvSpPr/>
          <p:nvPr/>
        </p:nvSpPr>
        <p:spPr>
          <a:xfrm>
            <a:off x="3127249" y="2668639"/>
            <a:ext cx="1136903" cy="893711"/>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is the subject of this article?</a:t>
            </a:r>
          </a:p>
        </p:txBody>
      </p:sp>
      <p:sp>
        <p:nvSpPr>
          <p:cNvPr id="3" name="Content Placeholder 2"/>
          <p:cNvSpPr>
            <a:spLocks noGrp="1"/>
          </p:cNvSpPr>
          <p:nvPr>
            <p:ph idx="1"/>
          </p:nvPr>
        </p:nvSpPr>
        <p:spPr>
          <a:xfrm>
            <a:off x="5029200" y="1862756"/>
            <a:ext cx="7543801" cy="3429000"/>
          </a:xfrm>
        </p:spPr>
        <p:txBody>
          <a:bodyPr>
            <a:normAutofit lnSpcReduction="10000"/>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54838" y="2792328"/>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1219199" y="1200150"/>
            <a:ext cx="7543801" cy="3429000"/>
          </a:xfrm>
        </p:spPr>
        <p:txBody>
          <a:bodyPr>
            <a:normAutofit lnSpcReduction="10000"/>
          </a:bodyPr>
          <a:lstStyle/>
          <a:p>
            <a:pPr indent="0">
              <a:lnSpc>
                <a:spcPct val="100000"/>
              </a:lnSpc>
              <a:spcAft>
                <a:spcPts val="900"/>
              </a:spcAft>
            </a:pPr>
            <a:r>
              <a:rPr lang="en-US" dirty="0"/>
              <a:t>unbelievably disappointing </a:t>
            </a:r>
          </a:p>
          <a:p>
            <a:pPr indent="0">
              <a:lnSpc>
                <a:spcPct val="100000"/>
              </a:lnSpc>
              <a:spcAft>
                <a:spcPts val="900"/>
              </a:spcAft>
            </a:pPr>
            <a:r>
              <a:rPr lang="en-US" dirty="0"/>
              <a:t>Full of zany characters and richly applied satire, and some great plot twists</a:t>
            </a:r>
          </a:p>
          <a:p>
            <a:pPr indent="0">
              <a:lnSpc>
                <a:spcPct val="100000"/>
              </a:lnSpc>
              <a:spcAft>
                <a:spcPts val="900"/>
              </a:spcAft>
            </a:pPr>
            <a:r>
              <a:rPr lang="en-US" dirty="0"/>
              <a:t>this is the greatest screwball comedy ever filmed</a:t>
            </a:r>
          </a:p>
          <a:p>
            <a:pPr indent="0">
              <a:lnSpc>
                <a:spcPct val="100000"/>
              </a:lnSpc>
              <a:spcAft>
                <a:spcPts val="900"/>
              </a:spcAft>
            </a:pPr>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dirty="0"/>
          </a:p>
        </p:txBody>
      </p:sp>
      <p:pic>
        <p:nvPicPr>
          <p:cNvPr id="5" name="Picture 4"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34" y="3592118"/>
            <a:ext cx="558800" cy="503632"/>
          </a:xfrm>
          <a:prstGeom prst="rect">
            <a:avLst/>
          </a:prstGeom>
        </p:spPr>
      </p:pic>
      <p:pic>
        <p:nvPicPr>
          <p:cNvPr id="6" name="Picture 5"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 y="1885951"/>
            <a:ext cx="591828" cy="533399"/>
          </a:xfrm>
          <a:prstGeom prst="rect">
            <a:avLst/>
          </a:prstGeom>
        </p:spPr>
      </p:pic>
      <p:pic>
        <p:nvPicPr>
          <p:cNvPr id="7" name="Picture 6"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34" y="1200150"/>
            <a:ext cx="558800" cy="503632"/>
          </a:xfrm>
          <a:prstGeom prst="rect">
            <a:avLst/>
          </a:prstGeom>
        </p:spPr>
      </p:pic>
      <p:pic>
        <p:nvPicPr>
          <p:cNvPr id="8" name="Picture 7"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 y="2724151"/>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7CE9-9606-F652-F355-2B74442103F2}"/>
              </a:ext>
            </a:extLst>
          </p:cNvPr>
          <p:cNvSpPr>
            <a:spLocks noGrp="1"/>
          </p:cNvSpPr>
          <p:nvPr>
            <p:ph type="title"/>
          </p:nvPr>
        </p:nvSpPr>
        <p:spPr>
          <a:xfrm>
            <a:off x="789432" y="361950"/>
            <a:ext cx="8016240" cy="680397"/>
          </a:xfrm>
        </p:spPr>
        <p:txBody>
          <a:bodyPr>
            <a:normAutofit fontScale="90000"/>
          </a:bodyPr>
          <a:lstStyle/>
          <a:p>
            <a:r>
              <a:rPr lang="en-US" dirty="0"/>
              <a:t>Even language modeling can be viewed as classification!</a:t>
            </a:r>
          </a:p>
        </p:txBody>
      </p:sp>
      <p:sp>
        <p:nvSpPr>
          <p:cNvPr id="3" name="Content Placeholder 2">
            <a:extLst>
              <a:ext uri="{FF2B5EF4-FFF2-40B4-BE49-F238E27FC236}">
                <a16:creationId xmlns:a16="http://schemas.microsoft.com/office/drawing/2014/main" id="{68939FE8-6B42-1D4A-8153-309E3B90587A}"/>
              </a:ext>
            </a:extLst>
          </p:cNvPr>
          <p:cNvSpPr>
            <a:spLocks noGrp="1"/>
          </p:cNvSpPr>
          <p:nvPr>
            <p:ph idx="1"/>
          </p:nvPr>
        </p:nvSpPr>
        <p:spPr>
          <a:xfrm>
            <a:off x="822960" y="1428750"/>
            <a:ext cx="7787640" cy="3200400"/>
          </a:xfrm>
        </p:spPr>
        <p:txBody>
          <a:bodyPr/>
          <a:lstStyle/>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Let the set of classes be the words (vocabulary V)</a:t>
            </a:r>
          </a:p>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Predicting the next word is </a:t>
            </a:r>
            <a:r>
              <a:rPr lang="en-US" dirty="0">
                <a:effectLst/>
                <a:latin typeface="Calibri" panose="020F0502020204030204" pitchFamily="34" charset="0"/>
                <a:cs typeface="Calibri" panose="020F0502020204030204" pitchFamily="34" charset="0"/>
              </a:rPr>
              <a:t>classifying </a:t>
            </a:r>
          </a:p>
          <a:p>
            <a:pPr marL="854075" lvl="1"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context-so-far </a:t>
            </a:r>
          </a:p>
          <a:p>
            <a:pPr marL="854075" lvl="1"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into a class for each possible next word</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601981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idx="1"/>
          </p:nvPr>
        </p:nvSpPr>
        <p:spPr>
          <a:xfrm>
            <a:off x="822960" y="1200150"/>
            <a:ext cx="7863840" cy="3823648"/>
          </a:xfrm>
        </p:spPr>
        <p:txBody>
          <a:bodyPr>
            <a:normAutofit/>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 (who wrote this?)</a:t>
            </a:r>
          </a:p>
          <a:p>
            <a:r>
              <a:rPr lang="en-US" sz="2800" dirty="0">
                <a:latin typeface="Calibri" charset="0"/>
              </a:rPr>
              <a:t>Language Identification (is this Portuguese?)</a:t>
            </a:r>
          </a:p>
          <a:p>
            <a:r>
              <a:rPr lang="en-US" sz="2800" dirty="0">
                <a:latin typeface="Calibri" charset="0"/>
              </a:rPr>
              <a:t>Sentiment analysis</a:t>
            </a:r>
          </a:p>
          <a:p>
            <a:r>
              <a:rPr lang="en-US" sz="2800" dirty="0">
                <a:latin typeface="Calibri" charset="0"/>
              </a:rPr>
              <a:t>Language modeling (what next word does this context expect)</a:t>
            </a:r>
          </a:p>
        </p:txBody>
      </p:sp>
    </p:spTree>
    <p:extLst>
      <p:ext uri="{BB962C8B-B14F-4D97-AF65-F5344CB8AC3E}">
        <p14:creationId xmlns:p14="http://schemas.microsoft.com/office/powerpoint/2010/main" val="242309653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idx="1"/>
          </p:nvPr>
        </p:nvSpPr>
        <p:spPr>
          <a:xfrm>
            <a:off x="822960" y="1200150"/>
            <a:ext cx="8244840" cy="3429000"/>
          </a:xfrm>
        </p:spPr>
        <p:txBody>
          <a:bodyPr>
            <a:normAutofit/>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(which can be any text)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p>
          <a:p>
            <a:endParaRPr lang="en-US" sz="2400" i="1" dirty="0">
              <a:solidFill>
                <a:schemeClr val="tx1"/>
              </a:solidFill>
              <a:latin typeface="Calibri" charset="0"/>
              <a:ea typeface="ＭＳ Ｐゴシック" charset="0"/>
              <a:sym typeface="Symbol" charset="0"/>
            </a:endParaRPr>
          </a:p>
          <a:p>
            <a:r>
              <a:rPr lang="en-US" sz="2400" i="1" dirty="0">
                <a:solidFill>
                  <a:schemeClr val="tx1"/>
                </a:solidFill>
                <a:latin typeface="Calibri" charset="0"/>
                <a:ea typeface="ＭＳ Ｐゴシック" charset="0"/>
                <a:sym typeface="Symbol" charset="0"/>
              </a:rPr>
              <a:t>Note: In some tasks we'll talk about Y</a:t>
            </a:r>
            <a:r>
              <a:rPr lang="en-US" sz="2400" i="1" dirty="0">
                <a:solidFill>
                  <a:schemeClr val="tx1"/>
                </a:solidFill>
                <a:latin typeface="Calibri" charset="0"/>
                <a:ea typeface="ＭＳ Ｐゴシック" charset="0"/>
              </a:rPr>
              <a:t> </a:t>
            </a:r>
            <a:r>
              <a:rPr lang="en-US" sz="2400" dirty="0">
                <a:solidFill>
                  <a:schemeClr val="tx1"/>
                </a:solidFill>
                <a:latin typeface="Calibri" charset="0"/>
                <a:ea typeface="ＭＳ Ｐゴシック" charset="0"/>
              </a:rPr>
              <a:t>=</a:t>
            </a:r>
            <a:r>
              <a:rPr lang="en-US" sz="2400" i="1" dirty="0">
                <a:solidFill>
                  <a:schemeClr val="tx1"/>
                </a:solidFill>
                <a:latin typeface="Calibri" charset="0"/>
                <a:ea typeface="ＭＳ Ｐゴシック" charset="0"/>
              </a:rPr>
              <a:t> </a:t>
            </a:r>
            <a:r>
              <a:rPr lang="en-US" sz="2400" dirty="0">
                <a:solidFill>
                  <a:schemeClr val="tx1"/>
                </a:solidFill>
                <a:latin typeface="Calibri" charset="0"/>
                <a:ea typeface="ＭＳ Ｐゴシック" charset="0"/>
                <a:sym typeface="Symbol" charset="0"/>
              </a:rPr>
              <a:t>{</a:t>
            </a:r>
            <a:r>
              <a:rPr lang="en-US" sz="2400" i="1" dirty="0">
                <a:solidFill>
                  <a:schemeClr val="tx1"/>
                </a:solidFill>
                <a:latin typeface="Calibri" charset="0"/>
                <a:ea typeface="ＭＳ Ｐゴシック" charset="0"/>
                <a:sym typeface="Symbol" charset="0"/>
              </a:rPr>
              <a:t>y</a:t>
            </a:r>
            <a:r>
              <a:rPr lang="en-US" sz="2400" baseline="-25000" dirty="0">
                <a:solidFill>
                  <a:schemeClr val="tx1"/>
                </a:solidFill>
                <a:latin typeface="Calibri" charset="0"/>
                <a:ea typeface="ＭＳ Ｐゴシック" charset="0"/>
                <a:sym typeface="Symbol" charset="0"/>
              </a:rPr>
              <a:t>1</a:t>
            </a:r>
            <a:r>
              <a:rPr lang="en-US" sz="2400" dirty="0">
                <a:solidFill>
                  <a:schemeClr val="tx1"/>
                </a:solidFill>
                <a:latin typeface="Calibri" charset="0"/>
                <a:ea typeface="ＭＳ Ｐゴシック" charset="0"/>
                <a:sym typeface="Symbol" charset="0"/>
              </a:rPr>
              <a:t>, </a:t>
            </a:r>
            <a:r>
              <a:rPr lang="en-US" sz="2400" i="1" dirty="0">
                <a:solidFill>
                  <a:schemeClr val="tx1"/>
                </a:solidFill>
                <a:latin typeface="Calibri" charset="0"/>
                <a:ea typeface="ＭＳ Ｐゴシック" charset="0"/>
                <a:sym typeface="Symbol" charset="0"/>
              </a:rPr>
              <a:t>y</a:t>
            </a:r>
            <a:r>
              <a:rPr lang="en-US" sz="2400" baseline="-25000" dirty="0">
                <a:solidFill>
                  <a:schemeClr val="tx1"/>
                </a:solidFill>
                <a:latin typeface="Calibri" charset="0"/>
                <a:ea typeface="ＭＳ Ｐゴシック" charset="0"/>
                <a:sym typeface="Symbol" charset="0"/>
              </a:rPr>
              <a:t>2</a:t>
            </a:r>
            <a:r>
              <a:rPr lang="en-US" sz="2400" dirty="0">
                <a:solidFill>
                  <a:schemeClr val="tx1"/>
                </a:solidFill>
                <a:latin typeface="Calibri" charset="0"/>
                <a:ea typeface="ＭＳ Ｐゴシック" charset="0"/>
                <a:sym typeface="Symbol" charset="0"/>
              </a:rPr>
              <a:t>,…, </a:t>
            </a:r>
            <a:r>
              <a:rPr lang="en-US" sz="2400" i="1" dirty="0" err="1">
                <a:solidFill>
                  <a:schemeClr val="tx1"/>
                </a:solidFill>
                <a:latin typeface="Calibri" charset="0"/>
                <a:ea typeface="ＭＳ Ｐゴシック" charset="0"/>
                <a:sym typeface="Symbol" charset="0"/>
              </a:rPr>
              <a:t>y</a:t>
            </a:r>
            <a:r>
              <a:rPr lang="en-US" sz="2400" i="1" baseline="-25000" dirty="0" err="1">
                <a:solidFill>
                  <a:schemeClr val="tx1"/>
                </a:solidFill>
                <a:latin typeface="Calibri" charset="0"/>
                <a:ea typeface="ＭＳ Ｐゴシック" charset="0"/>
                <a:sym typeface="Symbol" charset="0"/>
              </a:rPr>
              <a:t>J</a:t>
            </a:r>
            <a:r>
              <a:rPr lang="en-US" sz="2400" dirty="0">
                <a:solidFill>
                  <a:schemeClr val="tx1"/>
                </a:solidFill>
                <a:latin typeface="Calibri" charset="0"/>
                <a:ea typeface="ＭＳ Ｐゴシック" charset="0"/>
                <a:sym typeface="Symbol" charset="0"/>
              </a:rPr>
              <a:t>} instead of </a:t>
            </a:r>
            <a:r>
              <a:rPr lang="en-US" sz="2400" i="1" dirty="0">
                <a:solidFill>
                  <a:schemeClr val="tx1"/>
                </a:solidFill>
                <a:latin typeface="Calibri" charset="0"/>
                <a:ea typeface="ＭＳ Ｐゴシック" charset="0"/>
                <a:sym typeface="Symbol" charset="0"/>
              </a:rPr>
              <a:t>C</a:t>
            </a:r>
          </a:p>
          <a:p>
            <a:endParaRPr lang="en-US" sz="3200" i="1" dirty="0">
              <a:solidFill>
                <a:srgbClr val="FF0000"/>
              </a:solidFill>
              <a:latin typeface="Calibri" charset="0"/>
              <a:ea typeface="ＭＳ Ｐゴシック" charset="0"/>
              <a:sym typeface="Symbol" charset="0"/>
            </a:endParaRPr>
          </a:p>
        </p:txBody>
      </p:sp>
    </p:spTree>
    <p:extLst>
      <p:ext uri="{BB962C8B-B14F-4D97-AF65-F5344CB8AC3E}">
        <p14:creationId xmlns:p14="http://schemas.microsoft.com/office/powerpoint/2010/main" val="342495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685800" y="361950"/>
            <a:ext cx="7543800" cy="680397"/>
          </a:xfrm>
        </p:spPr>
        <p:txBody>
          <a:bodyPr>
            <a:normAutofit/>
          </a:bodyPr>
          <a:lstStyle/>
          <a:p>
            <a:r>
              <a:rPr lang="en-US" dirty="0"/>
              <a:t>Classic Rule-based </a:t>
            </a:r>
            <a:r>
              <a:rPr lang="en-US" sz="3600" dirty="0"/>
              <a:t>Classification</a:t>
            </a:r>
          </a:p>
        </p:txBody>
      </p:sp>
      <p:sp>
        <p:nvSpPr>
          <p:cNvPr id="27651" name="Rectangle 5"/>
          <p:cNvSpPr>
            <a:spLocks noGrp="1" noChangeArrowheads="1"/>
          </p:cNvSpPr>
          <p:nvPr>
            <p:ph idx="1"/>
          </p:nvPr>
        </p:nvSpPr>
        <p:spPr>
          <a:xfrm>
            <a:off x="822960" y="1352550"/>
            <a:ext cx="7940040" cy="3657600"/>
          </a:xfrm>
        </p:spPr>
        <p:txBody>
          <a:bodyPr>
            <a:normAutofit lnSpcReduction="10000"/>
          </a:bodyPr>
          <a:lstStyle/>
          <a:p>
            <a:r>
              <a:rPr lang="en-US" dirty="0">
                <a:latin typeface="Calibri" charset="0"/>
              </a:rPr>
              <a:t>Hand-coded rules based on combinations of words or other features</a:t>
            </a:r>
          </a:p>
          <a:p>
            <a:pPr lvl="1"/>
            <a:r>
              <a:rPr lang="en-US" dirty="0">
                <a:latin typeface="Calibri" charset="0"/>
              </a:rPr>
              <a:t> </a:t>
            </a:r>
            <a:r>
              <a:rPr lang="en-US" sz="2000" dirty="0">
                <a:latin typeface="Calibri" charset="0"/>
              </a:rPr>
              <a:t>spam: black-list-address OR (“bank statement” AND “have been selected”)</a:t>
            </a:r>
          </a:p>
          <a:p>
            <a:r>
              <a:rPr lang="en-US" dirty="0">
                <a:latin typeface="Calibri" charset="0"/>
              </a:rPr>
              <a:t>Accuracy can be high</a:t>
            </a:r>
          </a:p>
          <a:p>
            <a:pPr lvl="1">
              <a:buFont typeface="Arial" panose="020B0604020202020204" pitchFamily="34" charset="0"/>
              <a:buChar char="•"/>
            </a:pPr>
            <a:r>
              <a:rPr lang="en-US" dirty="0">
                <a:latin typeface="Calibri" charset="0"/>
              </a:rPr>
              <a:t>In very specific domains</a:t>
            </a:r>
          </a:p>
          <a:p>
            <a:pPr lvl="1">
              <a:buFont typeface="Arial" panose="020B0604020202020204" pitchFamily="34" charset="0"/>
              <a:buChar char="•"/>
            </a:pPr>
            <a:r>
              <a:rPr lang="en-US" dirty="0">
                <a:latin typeface="Calibri" charset="0"/>
              </a:rPr>
              <a:t>If rules are carefully refined by experts</a:t>
            </a:r>
          </a:p>
          <a:p>
            <a:pPr marL="150813" lvl="1" indent="0">
              <a:buNone/>
            </a:pPr>
            <a:r>
              <a:rPr lang="en-US" dirty="0">
                <a:latin typeface="Calibri" charset="0"/>
              </a:rPr>
              <a:t>But:</a:t>
            </a:r>
          </a:p>
          <a:p>
            <a:pPr lvl="1">
              <a:buFont typeface="Arial" panose="020B0604020202020204" pitchFamily="34" charset="0"/>
              <a:buChar char="•"/>
            </a:pPr>
            <a:r>
              <a:rPr lang="en-US" dirty="0">
                <a:latin typeface="Calibri" charset="0"/>
              </a:rPr>
              <a:t>building and maintaining rules is expensive</a:t>
            </a:r>
          </a:p>
          <a:p>
            <a:pPr lvl="1">
              <a:buFont typeface="Arial" panose="020B0604020202020204" pitchFamily="34" charset="0"/>
              <a:buChar char="•"/>
            </a:pPr>
            <a:r>
              <a:rPr lang="en-US" dirty="0">
                <a:latin typeface="Calibri" charset="0"/>
              </a:rPr>
              <a:t>they are too literal and specific: "high-precision, low-recall"</a:t>
            </a:r>
          </a:p>
        </p:txBody>
      </p:sp>
    </p:spTree>
    <p:extLst>
      <p:ext uri="{BB962C8B-B14F-4D97-AF65-F5344CB8AC3E}">
        <p14:creationId xmlns:p14="http://schemas.microsoft.com/office/powerpoint/2010/main" val="1903313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13873</TotalTime>
  <Words>5423</Words>
  <Application>Microsoft Macintosh PowerPoint</Application>
  <PresentationFormat>On-screen Show (16:9)</PresentationFormat>
  <Paragraphs>542</Paragraphs>
  <Slides>79</Slides>
  <Notes>38</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79</vt:i4>
      </vt:variant>
    </vt:vector>
  </HeadingPairs>
  <TitlesOfParts>
    <vt:vector size="99" baseType="lpstr">
      <vt:lpstr>Calibri (Headings)</vt:lpstr>
      <vt:lpstr>ＭＳ Ｐゴシック</vt:lpstr>
      <vt:lpstr>NimbusRomNo9L</vt:lpstr>
      <vt:lpstr>Times</vt:lpstr>
      <vt:lpstr>Arial</vt:lpstr>
      <vt:lpstr>Calibri</vt:lpstr>
      <vt:lpstr>Calibri Light</vt:lpstr>
      <vt:lpstr>Cambria Math</vt:lpstr>
      <vt:lpstr>Courier</vt:lpstr>
      <vt:lpstr>Helvetica Neue</vt:lpstr>
      <vt:lpstr>Lora</vt:lpstr>
      <vt:lpstr>Lucida Grande</vt:lpstr>
      <vt:lpstr>Lucida Sans</vt:lpstr>
      <vt:lpstr>Monaco</vt:lpstr>
      <vt:lpstr>Tahoma</vt:lpstr>
      <vt:lpstr>Times New Roman</vt:lpstr>
      <vt:lpstr>Wingdings</vt:lpstr>
      <vt:lpstr>Retrospect</vt:lpstr>
      <vt:lpstr>1_Retrospect</vt:lpstr>
      <vt:lpstr>Equation</vt:lpstr>
      <vt:lpstr>Text Classification and Naive Bayes</vt:lpstr>
      <vt:lpstr>Is this spam?</vt:lpstr>
      <vt:lpstr>Who wrote which Federalist Papers?</vt:lpstr>
      <vt:lpstr>What is the subject of this article?</vt:lpstr>
      <vt:lpstr>Positive or negative movie review?</vt:lpstr>
      <vt:lpstr>Even language modeling can be viewed as classification!</vt:lpstr>
      <vt:lpstr>Text Classification</vt:lpstr>
      <vt:lpstr>Text Classification: definition</vt:lpstr>
      <vt:lpstr>Classic Rule-based Classification</vt:lpstr>
      <vt:lpstr>Most common classification method: Supervised Machine Learning</vt:lpstr>
      <vt:lpstr>Supervised Machine Learning for Classification</vt:lpstr>
      <vt:lpstr>Why Naive Bayes?</vt:lpstr>
      <vt:lpstr>Text Classification and Naive Bayes</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Dan Jurafsky</cp:lastModifiedBy>
  <cp:revision>235</cp:revision>
  <cp:lastPrinted>2012-03-27T19:39:52Z</cp:lastPrinted>
  <dcterms:created xsi:type="dcterms:W3CDTF">2010-04-19T15:31:24Z</dcterms:created>
  <dcterms:modified xsi:type="dcterms:W3CDTF">2025-01-04T21:44:32Z</dcterms:modified>
  <cp:category/>
</cp:coreProperties>
</file>